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3AF898-58AA-4537-85D0-A0938A742802}" type="datetimeFigureOut">
              <a:rPr lang="ru-RU" smtClean="0"/>
              <a:t>25.11.2020</a:t>
            </a:fld>
            <a:endParaRPr lang="ru-RU"/>
          </a:p>
        </p:txBody>
      </p:sp>
      <p:sp>
        <p:nvSpPr>
          <p:cNvPr id="4" name="Образ слайда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E4B7E9-072D-4CCF-B741-FAB83649A92B}" type="slidenum">
              <a:rPr lang="ru-RU" smtClean="0"/>
              <a:t>‹#›</a:t>
            </a:fld>
            <a:endParaRPr lang="ru-RU"/>
          </a:p>
        </p:txBody>
      </p:sp>
    </p:spTree>
    <p:extLst>
      <p:ext uri="{BB962C8B-B14F-4D97-AF65-F5344CB8AC3E}">
        <p14:creationId xmlns:p14="http://schemas.microsoft.com/office/powerpoint/2010/main" val="370669776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6CE4B7E9-072D-4CCF-B741-FAB83649A92B}" type="slidenum">
              <a:rPr lang="ru-RU" smtClean="0"/>
              <a:t>4</a:t>
            </a:fld>
            <a:endParaRPr lang="ru-RU"/>
          </a:p>
        </p:txBody>
      </p:sp>
    </p:spTree>
    <p:extLst>
      <p:ext uri="{BB962C8B-B14F-4D97-AF65-F5344CB8AC3E}">
        <p14:creationId xmlns:p14="http://schemas.microsoft.com/office/powerpoint/2010/main" val="1624301736"/>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ru-RU" smtClean="0"/>
              <a:t>Образец заголовка</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1BFF6E2-958F-4F20-BAB1-C88EBAA33E15}" type="datetimeFigureOut">
              <a:rPr lang="ru-RU" smtClean="0"/>
              <a:t>25.11.2020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1226A27-BBE5-4A17-AF16-D0DFF62880F3}" type="slidenum">
              <a:rPr lang="ru-RU" smtClean="0"/>
              <a:t>‹#›</a:t>
            </a:fld>
            <a:endParaRPr lang="ru-RU"/>
          </a:p>
        </p:txBody>
      </p:sp>
    </p:spTree>
    <p:extLst>
      <p:ext uri="{BB962C8B-B14F-4D97-AF65-F5344CB8AC3E}">
        <p14:creationId xmlns:p14="http://schemas.microsoft.com/office/powerpoint/2010/main" val="3652202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1BFF6E2-958F-4F20-BAB1-C88EBAA33E15}" type="datetimeFigureOut">
              <a:rPr lang="ru-RU" smtClean="0"/>
              <a:t>25.11.2020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1226A27-BBE5-4A17-AF16-D0DFF62880F3}" type="slidenum">
              <a:rPr lang="ru-RU" smtClean="0"/>
              <a:t>‹#›</a:t>
            </a:fld>
            <a:endParaRPr lang="ru-RU"/>
          </a:p>
        </p:txBody>
      </p:sp>
    </p:spTree>
    <p:extLst>
      <p:ext uri="{BB962C8B-B14F-4D97-AF65-F5344CB8AC3E}">
        <p14:creationId xmlns:p14="http://schemas.microsoft.com/office/powerpoint/2010/main" val="516799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1BFF6E2-958F-4F20-BAB1-C88EBAA33E15}" type="datetimeFigureOut">
              <a:rPr lang="ru-RU" smtClean="0"/>
              <a:t>25.11.2020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1226A27-BBE5-4A17-AF16-D0DFF62880F3}" type="slidenum">
              <a:rPr lang="ru-RU" smtClean="0"/>
              <a:t>‹#›</a:t>
            </a:fld>
            <a:endParaRPr lang="ru-RU"/>
          </a:p>
        </p:txBody>
      </p:sp>
    </p:spTree>
    <p:extLst>
      <p:ext uri="{BB962C8B-B14F-4D97-AF65-F5344CB8AC3E}">
        <p14:creationId xmlns:p14="http://schemas.microsoft.com/office/powerpoint/2010/main" val="773449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51BFF6E2-958F-4F20-BAB1-C88EBAA33E15}" type="datetimeFigureOut">
              <a:rPr lang="ru-RU" smtClean="0"/>
              <a:t>25.11.2020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41226A27-BBE5-4A17-AF16-D0DFF62880F3}" type="slidenum">
              <a:rPr lang="ru-RU" smtClean="0"/>
              <a:t>‹#›</a:t>
            </a:fld>
            <a:endParaRPr lang="ru-RU"/>
          </a:p>
        </p:txBody>
      </p:sp>
    </p:spTree>
    <p:extLst>
      <p:ext uri="{BB962C8B-B14F-4D97-AF65-F5344CB8AC3E}">
        <p14:creationId xmlns:p14="http://schemas.microsoft.com/office/powerpoint/2010/main" val="4196479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ru-RU" smtClean="0"/>
              <a:t>Образец заголовка</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a:xfrm>
            <a:off x="8593667" y="6272784"/>
            <a:ext cx="2644309" cy="365125"/>
          </a:xfrm>
        </p:spPr>
        <p:txBody>
          <a:bodyPr/>
          <a:lstStyle/>
          <a:p>
            <a:fld id="{51BFF6E2-958F-4F20-BAB1-C88EBAA33E15}" type="datetimeFigureOut">
              <a:rPr lang="ru-RU" smtClean="0"/>
              <a:t>25.11.2020</a:t>
            </a:fld>
            <a:endParaRPr lang="ru-RU"/>
          </a:p>
        </p:txBody>
      </p:sp>
      <p:sp>
        <p:nvSpPr>
          <p:cNvPr id="5" name="Footer Placeholder 4"/>
          <p:cNvSpPr>
            <a:spLocks noGrp="1"/>
          </p:cNvSpPr>
          <p:nvPr>
            <p:ph type="ftr" sz="quarter" idx="11"/>
          </p:nvPr>
        </p:nvSpPr>
        <p:spPr>
          <a:xfrm>
            <a:off x="2182708" y="6272784"/>
            <a:ext cx="6327648" cy="365125"/>
          </a:xfrm>
        </p:spPr>
        <p:txBody>
          <a:bodyPr/>
          <a:lstStyle/>
          <a:p>
            <a:endParaRPr lang="ru-RU"/>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1226A27-BBE5-4A17-AF16-D0DFF62880F3}" type="slidenum">
              <a:rPr lang="ru-RU" smtClean="0"/>
              <a:t>‹#›</a:t>
            </a:fld>
            <a:endParaRPr lang="ru-RU"/>
          </a:p>
        </p:txBody>
      </p:sp>
    </p:spTree>
    <p:extLst>
      <p:ext uri="{BB962C8B-B14F-4D97-AF65-F5344CB8AC3E}">
        <p14:creationId xmlns:p14="http://schemas.microsoft.com/office/powerpoint/2010/main" val="32288230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51BFF6E2-958F-4F20-BAB1-C88EBAA33E15}" type="datetimeFigureOut">
              <a:rPr lang="ru-RU" smtClean="0"/>
              <a:t>25.11.2020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41226A27-BBE5-4A17-AF16-D0DFF62880F3}" type="slidenum">
              <a:rPr lang="ru-RU" smtClean="0"/>
              <a:t>‹#›</a:t>
            </a:fld>
            <a:endParaRPr lang="ru-RU"/>
          </a:p>
        </p:txBody>
      </p:sp>
    </p:spTree>
    <p:extLst>
      <p:ext uri="{BB962C8B-B14F-4D97-AF65-F5344CB8AC3E}">
        <p14:creationId xmlns:p14="http://schemas.microsoft.com/office/powerpoint/2010/main" val="3644277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1BFF6E2-958F-4F20-BAB1-C88EBAA33E15}" type="datetimeFigureOut">
              <a:rPr lang="ru-RU" smtClean="0"/>
              <a:t>25.11.2020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41226A27-BBE5-4A17-AF16-D0DFF62880F3}" type="slidenum">
              <a:rPr lang="ru-RU" smtClean="0"/>
              <a:t>‹#›</a:t>
            </a:fld>
            <a:endParaRPr lang="ru-RU"/>
          </a:p>
        </p:txBody>
      </p:sp>
    </p:spTree>
    <p:extLst>
      <p:ext uri="{BB962C8B-B14F-4D97-AF65-F5344CB8AC3E}">
        <p14:creationId xmlns:p14="http://schemas.microsoft.com/office/powerpoint/2010/main" val="1424606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1BFF6E2-958F-4F20-BAB1-C88EBAA33E15}" type="datetimeFigureOut">
              <a:rPr lang="ru-RU" smtClean="0"/>
              <a:t>25.11.2020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41226A27-BBE5-4A17-AF16-D0DFF62880F3}" type="slidenum">
              <a:rPr lang="ru-RU" smtClean="0"/>
              <a:t>‹#›</a:t>
            </a:fld>
            <a:endParaRPr lang="ru-RU"/>
          </a:p>
        </p:txBody>
      </p:sp>
    </p:spTree>
    <p:extLst>
      <p:ext uri="{BB962C8B-B14F-4D97-AF65-F5344CB8AC3E}">
        <p14:creationId xmlns:p14="http://schemas.microsoft.com/office/powerpoint/2010/main" val="25730881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BFF6E2-958F-4F20-BAB1-C88EBAA33E15}" type="datetimeFigureOut">
              <a:rPr lang="ru-RU" smtClean="0"/>
              <a:t>25.11.2020</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41226A27-BBE5-4A17-AF16-D0DFF62880F3}" type="slidenum">
              <a:rPr lang="ru-RU" smtClean="0"/>
              <a:t>‹#›</a:t>
            </a:fld>
            <a:endParaRPr lang="ru-RU"/>
          </a:p>
        </p:txBody>
      </p:sp>
    </p:spTree>
    <p:extLst>
      <p:ext uri="{BB962C8B-B14F-4D97-AF65-F5344CB8AC3E}">
        <p14:creationId xmlns:p14="http://schemas.microsoft.com/office/powerpoint/2010/main" val="13228317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1BFF6E2-958F-4F20-BAB1-C88EBAA33E15}" type="datetimeFigureOut">
              <a:rPr lang="ru-RU" smtClean="0"/>
              <a:t>25.11.2020</a:t>
            </a:fld>
            <a:endParaRPr lang="ru-RU"/>
          </a:p>
        </p:txBody>
      </p:sp>
      <p:sp>
        <p:nvSpPr>
          <p:cNvPr id="6" name="Footer Placeholder 5"/>
          <p:cNvSpPr>
            <a:spLocks noGrp="1"/>
          </p:cNvSpPr>
          <p:nvPr>
            <p:ph type="ftr" sz="quarter" idx="11"/>
          </p:nvPr>
        </p:nvSpPr>
        <p:spPr/>
        <p:txBody>
          <a:bodyPr/>
          <a:lstStyle/>
          <a:p>
            <a:endParaRPr lang="ru-RU"/>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1226A27-BBE5-4A17-AF16-D0DFF62880F3}" type="slidenum">
              <a:rPr lang="ru-RU" smtClean="0"/>
              <a:t>‹#›</a:t>
            </a:fld>
            <a:endParaRPr lang="ru-RU"/>
          </a:p>
        </p:txBody>
      </p:sp>
    </p:spTree>
    <p:extLst>
      <p:ext uri="{BB962C8B-B14F-4D97-AF65-F5344CB8AC3E}">
        <p14:creationId xmlns:p14="http://schemas.microsoft.com/office/powerpoint/2010/main" val="17919316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1BFF6E2-958F-4F20-BAB1-C88EBAA33E15}" type="datetimeFigureOut">
              <a:rPr lang="ru-RU" smtClean="0"/>
              <a:t>25.11.2020</a:t>
            </a:fld>
            <a:endParaRPr lang="ru-RU"/>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1226A27-BBE5-4A17-AF16-D0DFF62880F3}" type="slidenum">
              <a:rPr lang="ru-RU" smtClean="0"/>
              <a:t>‹#›</a:t>
            </a:fld>
            <a:endParaRPr lang="ru-RU"/>
          </a:p>
        </p:txBody>
      </p:sp>
    </p:spTree>
    <p:extLst>
      <p:ext uri="{BB962C8B-B14F-4D97-AF65-F5344CB8AC3E}">
        <p14:creationId xmlns:p14="http://schemas.microsoft.com/office/powerpoint/2010/main" val="2050893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51BFF6E2-958F-4F20-BAB1-C88EBAA33E15}" type="datetimeFigureOut">
              <a:rPr lang="ru-RU" smtClean="0"/>
              <a:t>25.11.2020</a:t>
            </a:fld>
            <a:endParaRPr lang="ru-RU"/>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ru-RU"/>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1226A27-BBE5-4A17-AF16-D0DFF62880F3}" type="slidenum">
              <a:rPr lang="ru-RU" smtClean="0"/>
              <a:t>‹#›</a:t>
            </a:fld>
            <a:endParaRPr lang="ru-RU"/>
          </a:p>
        </p:txBody>
      </p:sp>
    </p:spTree>
    <p:extLst>
      <p:ext uri="{BB962C8B-B14F-4D97-AF65-F5344CB8AC3E}">
        <p14:creationId xmlns:p14="http://schemas.microsoft.com/office/powerpoint/2010/main" val="188394203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pPr algn="ctr"/>
            <a:r>
              <a:rPr lang="ru-RU" sz="3600" b="1" dirty="0">
                <a:latin typeface="Times New Roman" panose="02020603050405020304" pitchFamily="18" charset="0"/>
                <a:cs typeface="Times New Roman" panose="02020603050405020304" pitchFamily="18" charset="0"/>
              </a:rPr>
              <a:t>Групповая динамика.</a:t>
            </a:r>
            <a:br>
              <a:rPr lang="ru-RU" sz="3600" b="1" dirty="0">
                <a:latin typeface="Times New Roman" panose="02020603050405020304" pitchFamily="18" charset="0"/>
                <a:cs typeface="Times New Roman" panose="02020603050405020304" pitchFamily="18" charset="0"/>
              </a:rPr>
            </a:br>
            <a:r>
              <a:rPr lang="ru-RU" sz="3600" b="1" dirty="0">
                <a:latin typeface="Times New Roman" panose="02020603050405020304" pitchFamily="18" charset="0"/>
                <a:cs typeface="Times New Roman" panose="02020603050405020304" pitchFamily="18" charset="0"/>
              </a:rPr>
              <a:t>ПОНЯТИЕ ОРГАНИЗАЦИИ, </a:t>
            </a:r>
            <a:r>
              <a:rPr lang="ru-RU" sz="3600" b="1" dirty="0" smtClean="0">
                <a:latin typeface="Times New Roman" panose="02020603050405020304" pitchFamily="18" charset="0"/>
                <a:cs typeface="Times New Roman" panose="02020603050405020304" pitchFamily="18" charset="0"/>
              </a:rPr>
              <a:t/>
            </a:r>
            <a:br>
              <a:rPr lang="ru-RU" sz="3600" b="1" dirty="0" smtClean="0">
                <a:latin typeface="Times New Roman" panose="02020603050405020304" pitchFamily="18" charset="0"/>
                <a:cs typeface="Times New Roman" panose="02020603050405020304" pitchFamily="18" charset="0"/>
              </a:rPr>
            </a:br>
            <a:r>
              <a:rPr lang="ru-RU" sz="3600" b="1" dirty="0" smtClean="0">
                <a:latin typeface="Times New Roman" panose="02020603050405020304" pitchFamily="18" charset="0"/>
                <a:cs typeface="Times New Roman" panose="02020603050405020304" pitchFamily="18" charset="0"/>
              </a:rPr>
              <a:t>ЕЕ </a:t>
            </a:r>
            <a:r>
              <a:rPr lang="ru-RU" sz="3600" b="1" dirty="0">
                <a:latin typeface="Times New Roman" panose="02020603050405020304" pitchFamily="18" charset="0"/>
                <a:cs typeface="Times New Roman" panose="02020603050405020304" pitchFamily="18" charset="0"/>
              </a:rPr>
              <a:t>СУЩНОСТЬ И ПРИЗНАКИ.</a:t>
            </a:r>
            <a:br>
              <a:rPr lang="ru-RU" sz="3600" b="1" dirty="0">
                <a:latin typeface="Times New Roman" panose="02020603050405020304" pitchFamily="18" charset="0"/>
                <a:cs typeface="Times New Roman" panose="02020603050405020304" pitchFamily="18" charset="0"/>
              </a:rPr>
            </a:br>
            <a:endParaRPr lang="ru-RU" sz="36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normAutofit/>
          </a:bodyPr>
          <a:lstStyle/>
          <a:p>
            <a:pPr algn="ctr"/>
            <a:r>
              <a:rPr lang="ru-RU" sz="2800" b="1" dirty="0" smtClean="0">
                <a:latin typeface="Times New Roman" panose="02020603050405020304" pitchFamily="18" charset="0"/>
                <a:cs typeface="Times New Roman" panose="02020603050405020304" pitchFamily="18" charset="0"/>
              </a:rPr>
              <a:t>Лекция 23</a:t>
            </a:r>
            <a:endParaRPr lang="ru-RU" sz="28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98653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102897"/>
            <a:ext cx="12192001"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Во-вторых, данным термином можно обозначить определенную организационную деятельность, включающую в себя распределение функций, обязанностей и прав, налаживание связей, координацию и т.д. В данном случае, организация - это процесс, связанный с сознательным воздействием на предмет организации. Здесь мы наблюдаем некоторое совпадение с понятием управления.</a:t>
            </a:r>
          </a:p>
          <a:p>
            <a:pPr algn="just"/>
            <a:r>
              <a:rPr lang="ru-RU" dirty="0" smtClean="0">
                <a:latin typeface="Times New Roman" panose="02020603050405020304" pitchFamily="18" charset="0"/>
                <a:cs typeface="Times New Roman" panose="02020603050405020304" pitchFamily="18" charset="0"/>
              </a:rPr>
              <a:t>В-третьих, можно понимать как упорядоченность какого-либо объекта. Тогда  под организацией понимают определенные структуры, строение и тип связей как способ соединения частей в целое, специфический для каждого рода объектов. В этом значении организация рассматривается как система со своей структурой. Это понимание организации - политическая организация общества, эффективная организация; сюда же относятся формальные и не-формальные организации.</a:t>
            </a:r>
          </a:p>
          <a:p>
            <a:pPr algn="just"/>
            <a:r>
              <a:rPr lang="ru-RU" dirty="0" smtClean="0">
                <a:latin typeface="Times New Roman" panose="02020603050405020304" pitchFamily="18" charset="0"/>
                <a:cs typeface="Times New Roman" panose="02020603050405020304" pitchFamily="18" charset="0"/>
              </a:rPr>
              <a:t>Предметом нашего изучения будут организации в первом смысле, как определенные социальные институты.  </a:t>
            </a:r>
          </a:p>
          <a:p>
            <a:pPr algn="just"/>
            <a:r>
              <a:rPr lang="ru-RU" dirty="0" smtClean="0">
                <a:latin typeface="Times New Roman" panose="02020603050405020304" pitchFamily="18" charset="0"/>
                <a:cs typeface="Times New Roman" panose="02020603050405020304" pitchFamily="18" charset="0"/>
              </a:rPr>
              <a:t>Зачем нужны организации? Потому что с помощью организации можно сделать то, с чем в одиночку не справится ни один человек, каким бы умным и сильным он не был. Очень важное свойство организации носит название синергии и означает прирост дополнительной энергии, превосходящий сумму индивидуальных усилий их участников, которые они обеспечивают. В организации, кроме того, это явление управляемо. Ощутимый эффект дает одновременность и </a:t>
            </a:r>
            <a:r>
              <a:rPr lang="ru-RU" dirty="0" err="1" smtClean="0">
                <a:latin typeface="Times New Roman" panose="02020603050405020304" pitchFamily="18" charset="0"/>
                <a:cs typeface="Times New Roman" panose="02020603050405020304" pitchFamily="18" charset="0"/>
              </a:rPr>
              <a:t>однонаправленность</a:t>
            </a:r>
            <a:r>
              <a:rPr lang="ru-RU" dirty="0" smtClean="0">
                <a:latin typeface="Times New Roman" panose="02020603050405020304" pitchFamily="18" charset="0"/>
                <a:cs typeface="Times New Roman" panose="02020603050405020304" pitchFamily="18" charset="0"/>
              </a:rPr>
              <a:t> многих усилий. Сказывается также психологический эффект - </a:t>
            </a:r>
            <a:r>
              <a:rPr lang="ru-RU" dirty="0" err="1" smtClean="0">
                <a:latin typeface="Times New Roman" panose="02020603050405020304" pitchFamily="18" charset="0"/>
                <a:cs typeface="Times New Roman" panose="02020603050405020304" pitchFamily="18" charset="0"/>
              </a:rPr>
              <a:t>соревновательность</a:t>
            </a:r>
            <a:r>
              <a:rPr lang="ru-RU" dirty="0" smtClean="0">
                <a:latin typeface="Times New Roman" panose="02020603050405020304" pitchFamily="18" charset="0"/>
                <a:cs typeface="Times New Roman" panose="02020603050405020304" pitchFamily="18" charset="0"/>
              </a:rPr>
              <a:t> и одновременно взаимопомощь в совместном труде. Даже простое распределение труда уже усиливает эффективность работы (так называемое комбинирование труда). Еще больший эффект дает специализация. Можно сказать, что тайна организационного эффекта коренится в принципах объединения индивидуальных и групповых усилий: единство целей, разделение труда, согласованность и пр.</a:t>
            </a:r>
          </a:p>
          <a:p>
            <a:pPr algn="just"/>
            <a:r>
              <a:rPr lang="ru-RU" dirty="0" smtClean="0">
                <a:latin typeface="Times New Roman" panose="02020603050405020304" pitchFamily="18" charset="0"/>
                <a:cs typeface="Times New Roman" panose="02020603050405020304" pitchFamily="18" charset="0"/>
              </a:rPr>
              <a:t>В последние десятилетия изучение организаций стало главной задачей исследований, проводимых представителей различных научных дисциплин, в частности, социологии, социальной психологии, менеджмента, кибернетики и т.д. </a:t>
            </a:r>
            <a:r>
              <a:rPr lang="ru-RU" b="1" dirty="0" smtClean="0">
                <a:latin typeface="Times New Roman" panose="02020603050405020304" pitchFamily="18" charset="0"/>
                <a:cs typeface="Times New Roman" panose="02020603050405020304" pitchFamily="18" charset="0"/>
              </a:rPr>
              <a:t>Теория организации </a:t>
            </a:r>
            <a:r>
              <a:rPr lang="ru-RU" dirty="0" smtClean="0">
                <a:latin typeface="Times New Roman" panose="02020603050405020304" pitchFamily="18" charset="0"/>
                <a:cs typeface="Times New Roman" panose="02020603050405020304" pitchFamily="18" charset="0"/>
              </a:rPr>
              <a:t>– система научных знаний, обобщающая организационный опыт и отражающая сущность организационных отношений, их внутренние необходимые связи, законы функционирования и развития.</a:t>
            </a:r>
          </a:p>
          <a:p>
            <a:pPr algn="just"/>
            <a:r>
              <a:rPr lang="ru-RU" b="1" dirty="0" smtClean="0">
                <a:latin typeface="Times New Roman" panose="02020603050405020304" pitchFamily="18" charset="0"/>
                <a:cs typeface="Times New Roman" panose="02020603050405020304" pitchFamily="18" charset="0"/>
              </a:rPr>
              <a:t>Объектом теории организации </a:t>
            </a:r>
            <a:r>
              <a:rPr lang="ru-RU" dirty="0" smtClean="0">
                <a:latin typeface="Times New Roman" panose="02020603050405020304" pitchFamily="18" charset="0"/>
                <a:cs typeface="Times New Roman" panose="02020603050405020304" pitchFamily="18" charset="0"/>
              </a:rPr>
              <a:t>является вся совокупность организационных отношений в обществе, или организационный опыт окружающей нас действительности, т.к. организационные механизмы лежат не только в основе человеческой деятельности, но и самой природы.</a:t>
            </a:r>
          </a:p>
          <a:p>
            <a:pPr algn="just"/>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783813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Предмет теории организации </a:t>
            </a:r>
            <a:r>
              <a:rPr lang="ru-RU" dirty="0" smtClean="0">
                <a:latin typeface="Times New Roman" panose="02020603050405020304" pitchFamily="18" charset="0"/>
                <a:cs typeface="Times New Roman" panose="02020603050405020304" pitchFamily="18" charset="0"/>
              </a:rPr>
              <a:t>– как общие, так частные закономерности, действующие в сложных организационных образованиях, организационные связи и отношения. </a:t>
            </a:r>
          </a:p>
          <a:p>
            <a:pPr algn="just"/>
            <a:r>
              <a:rPr lang="ru-RU" b="1" dirty="0" smtClean="0">
                <a:latin typeface="Times New Roman" panose="02020603050405020304" pitchFamily="18" charset="0"/>
                <a:cs typeface="Times New Roman" panose="02020603050405020304" pitchFamily="18" charset="0"/>
              </a:rPr>
              <a:t>2. Признаки организации. </a:t>
            </a:r>
          </a:p>
          <a:p>
            <a:pPr algn="just"/>
            <a:r>
              <a:rPr lang="ru-RU" dirty="0" smtClean="0">
                <a:latin typeface="Times New Roman" panose="02020603050405020304" pitchFamily="18" charset="0"/>
                <a:cs typeface="Times New Roman" panose="02020603050405020304" pitchFamily="18" charset="0"/>
              </a:rPr>
              <a:t>Чтобы определить, что является организацией, надо выделить те признаки, по которым она отличается от других объединений людей. Таких  признаков немного, но они очень важны для понимания организационных отличий.</a:t>
            </a:r>
          </a:p>
          <a:p>
            <a:pPr algn="just"/>
            <a:r>
              <a:rPr lang="ru-RU" dirty="0" smtClean="0">
                <a:latin typeface="Times New Roman" panose="02020603050405020304" pitchFamily="18" charset="0"/>
                <a:cs typeface="Times New Roman" panose="02020603050405020304" pitchFamily="18" charset="0"/>
              </a:rPr>
              <a:t>Первое, что отличает организацию - это наличие целей. Наличие целей позволяет выполнить основное предназначение организации - прирост дополни-тельной энергии, превышающей сумму индивидуальных усилий участников, которые ее обеспечивают. То есть постановка и совместная реализация ка-ких-либо целей, поставленных участниками организации или для участников, организует их усилия таким образом, что происходит усиление их энергии для совместной деятельности. Простой пример: если пять человек без предварительного договора и последующей организации будут пытаться перенести бревно, они могут даже не начать работу, выясняя - зачем нести, ку-да нести и нужно ли это делать вообще. Бригада же из пяти рабочих во главе с бригадиром сделают эту работу за достаточно короткое время.</a:t>
            </a:r>
          </a:p>
          <a:p>
            <a:pPr algn="just"/>
            <a:r>
              <a:rPr lang="ru-RU" dirty="0" smtClean="0">
                <a:latin typeface="Times New Roman" panose="02020603050405020304" pitchFamily="18" charset="0"/>
                <a:cs typeface="Times New Roman" panose="02020603050405020304" pitchFamily="18" charset="0"/>
              </a:rPr>
              <a:t>Поэтому следующим признаком будет наличие координирующего центра, в роли которого и выступают управленческие структуры. В организации, в отличие от свободных объединений, всегда присутствует внутреннее управление, которое определяет цели и задачи организации, планирует и организует деятельность по выполнению этих задач, контролирует соответствие результатов работы поставленным целям. Благодаря такому центру возможно саморегулирование деятельности организации, т.е. выбор наиболее оптимального способа действий без внешнего вмешательства.</a:t>
            </a:r>
          </a:p>
          <a:p>
            <a:pPr algn="just"/>
            <a:r>
              <a:rPr lang="ru-RU" dirty="0" smtClean="0">
                <a:latin typeface="Times New Roman" panose="02020603050405020304" pitchFamily="18" charset="0"/>
                <a:cs typeface="Times New Roman" panose="02020603050405020304" pitchFamily="18" charset="0"/>
              </a:rPr>
              <a:t>Для того чтобы организация состоялась, необходим определенный минимум участников. Организации могут состоять от нескольких человек до не-скольких тысяч. Чем больше участников организации, тем сложнее ее структура, так как соединить усилия нескольких человек и управлять ими, конечно же, проще, чем тысячами. Важную роль в этом моменте играет субъективный фактор - желание самих членов организации принимать участие в ее работе.</a:t>
            </a:r>
          </a:p>
          <a:p>
            <a:pPr algn="just"/>
            <a:r>
              <a:rPr lang="ru-RU" dirty="0" smtClean="0">
                <a:latin typeface="Times New Roman" panose="02020603050405020304" pitchFamily="18" charset="0"/>
                <a:cs typeface="Times New Roman" panose="02020603050405020304" pitchFamily="18" charset="0"/>
              </a:rPr>
              <a:t>И, наконец, немаловажным признаком организации будет обособленность ее границ, отделяющих ее от других структур. Сюда входит расположенность организации, внутренняя упорядоченность, включая наличие определенных рабочих мест, оборудование для реализации ее деятельности. Как правило, организация представляет собой систему со своей совокупностью элементов, внутренними связями между ними и четко очерченными границами.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087612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355312"/>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Конечно, любая организация является открытой системой, испытываю-щей влияние внешней среды и оказывающей влияние на окружающую среду, но она обязательно имеет внутреннюю определенность и границы.</a:t>
            </a:r>
          </a:p>
          <a:p>
            <a:pPr algn="just"/>
            <a:r>
              <a:rPr lang="ru-RU" dirty="0" smtClean="0">
                <a:latin typeface="Times New Roman" panose="02020603050405020304" pitchFamily="18" charset="0"/>
                <a:cs typeface="Times New Roman" panose="02020603050405020304" pitchFamily="18" charset="0"/>
              </a:rPr>
              <a:t>Эти перечисленные признаки и есть определяющие для организации.</a:t>
            </a:r>
          </a:p>
          <a:p>
            <a:pPr algn="just"/>
            <a:r>
              <a:rPr lang="ru-RU" i="1" dirty="0" smtClean="0">
                <a:latin typeface="Times New Roman" panose="02020603050405020304" pitchFamily="18" charset="0"/>
                <a:cs typeface="Times New Roman" panose="02020603050405020304" pitchFamily="18" charset="0"/>
              </a:rPr>
              <a:t>Резюме. Таким образом, признаками, отличающими организацию от других социальных объектов, будут те, которые выделяют ее из окружающей среды и структурируют в законченную систему.</a:t>
            </a:r>
          </a:p>
          <a:p>
            <a:pPr algn="just"/>
            <a:r>
              <a:rPr lang="ru-RU" b="1" dirty="0" smtClean="0">
                <a:latin typeface="Times New Roman" panose="02020603050405020304" pitchFamily="18" charset="0"/>
                <a:cs typeface="Times New Roman" panose="02020603050405020304" pitchFamily="18" charset="0"/>
              </a:rPr>
              <a:t>3.Отличительные особенности социальных организаций.</a:t>
            </a:r>
          </a:p>
          <a:p>
            <a:pPr algn="just"/>
            <a:r>
              <a:rPr lang="ru-RU" dirty="0" smtClean="0">
                <a:latin typeface="Times New Roman" panose="02020603050405020304" pitchFamily="18" charset="0"/>
                <a:cs typeface="Times New Roman" panose="02020603050405020304" pitchFamily="18" charset="0"/>
              </a:rPr>
              <a:t>В принципе, любая организация, в которой люди ставят совместные цели и совместно добиваются их достижения, будет являться социальной. Однако условно социальной можно назвать организацию в социальной сфере. Чем она отличается от других?</a:t>
            </a:r>
          </a:p>
          <a:p>
            <a:pPr algn="just"/>
            <a:r>
              <a:rPr lang="ru-RU" dirty="0" smtClean="0">
                <a:latin typeface="Times New Roman" panose="02020603050405020304" pitchFamily="18" charset="0"/>
                <a:cs typeface="Times New Roman" panose="02020603050405020304" pitchFamily="18" charset="0"/>
              </a:rPr>
              <a:t>Прежде всего, тем, что такие организации направлены на реализацию социальных потребностей людей - образование, социальную защиту, здравоохранение и т.д. Причем такие потребности носят как коллективный, так и индивидуальный характер. В связи с этим социальные организации чаще всего обладают индивидуальностью, особым характером, стереотипами поведения. Социальные организации более, чем промышленные являются открытыми системами, активно взаимодействующими с внешней социальной средой. Для них более чем актуально понятие социального заказа.</a:t>
            </a:r>
          </a:p>
          <a:p>
            <a:pPr algn="just"/>
            <a:r>
              <a:rPr lang="ru-RU" dirty="0" smtClean="0">
                <a:latin typeface="Times New Roman" panose="02020603050405020304" pitchFamily="18" charset="0"/>
                <a:cs typeface="Times New Roman" panose="02020603050405020304" pitchFamily="18" charset="0"/>
              </a:rPr>
              <a:t>Исходя из последнего положения, социальная организация имеет более широкую и глубокую обратную связь с окружающей социальной средой. Люди, на которых она работает, активно вмешиваются в работу социальной организации, выставляют свои требования по характеру и качеству ее работы, оценивают достигнутые ею результаты. Поэтому социальная ор-</a:t>
            </a:r>
            <a:r>
              <a:rPr lang="ru-RU" dirty="0" err="1" smtClean="0">
                <a:latin typeface="Times New Roman" panose="02020603050405020304" pitchFamily="18" charset="0"/>
                <a:cs typeface="Times New Roman" panose="02020603050405020304" pitchFamily="18" charset="0"/>
              </a:rPr>
              <a:t>ганизация</a:t>
            </a:r>
            <a:r>
              <a:rPr lang="ru-RU" dirty="0" smtClean="0">
                <a:latin typeface="Times New Roman" panose="02020603050405020304" pitchFamily="18" charset="0"/>
                <a:cs typeface="Times New Roman" panose="02020603050405020304" pitchFamily="18" charset="0"/>
              </a:rPr>
              <a:t> более подвержена корреляции внешней средой и должна быть более мобильной, инновационной и ориентированной на развитие.</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085931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192001" cy="7294305"/>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Понятие групповой динамики. – Образование малой группы. - Нормативное влияние в группе. - Групповое давление и конформизм. - Процесс принятия групповых решений. – Фазы развития группы. </a:t>
            </a:r>
          </a:p>
          <a:p>
            <a:pPr algn="just"/>
            <a:r>
              <a:rPr lang="ru-RU" dirty="0" smtClean="0">
                <a:latin typeface="Times New Roman" panose="02020603050405020304" pitchFamily="18" charset="0"/>
                <a:cs typeface="Times New Roman" panose="02020603050405020304" pitchFamily="18" charset="0"/>
              </a:rPr>
              <a:t>Взгляд на группу как на динамически развивающиеся межличностные от-ношения сформировался социальной еще в начале ХХ века. Впервые термин «групповая динамика» был использован К. Левиным в 1939 г. Это понятие раскрывалось как изучение положительных и отрицательных сил, действующих на человека в группе. Были сформулированы несколько закономерно-</a:t>
            </a:r>
            <a:r>
              <a:rPr lang="ru-RU" dirty="0" err="1" smtClean="0">
                <a:latin typeface="Times New Roman" panose="02020603050405020304" pitchFamily="18" charset="0"/>
                <a:cs typeface="Times New Roman" panose="02020603050405020304" pitchFamily="18" charset="0"/>
              </a:rPr>
              <a:t>стей</a:t>
            </a:r>
            <a:r>
              <a:rPr lang="ru-RU" dirty="0" smtClean="0">
                <a:latin typeface="Times New Roman" panose="02020603050405020304" pitchFamily="18" charset="0"/>
                <a:cs typeface="Times New Roman" panose="02020603050405020304" pitchFamily="18" charset="0"/>
              </a:rPr>
              <a:t>, проявляющихся в групповой жизни. Они рассматривали взаимодействия в группе в двух направлениях. </a:t>
            </a:r>
          </a:p>
          <a:p>
            <a:pPr algn="just"/>
            <a:r>
              <a:rPr lang="ru-RU" dirty="0" smtClean="0">
                <a:latin typeface="Times New Roman" panose="02020603050405020304" pitchFamily="18" charset="0"/>
                <a:cs typeface="Times New Roman" panose="02020603050405020304" pitchFamily="18" charset="0"/>
              </a:rPr>
              <a:t>«Целое доминирует над частями»:</a:t>
            </a:r>
          </a:p>
          <a:p>
            <a:pPr algn="just"/>
            <a:r>
              <a:rPr lang="ru-RU" dirty="0" smtClean="0">
                <a:latin typeface="Times New Roman" panose="02020603050405020304" pitchFamily="18" charset="0"/>
                <a:cs typeface="Times New Roman" panose="02020603050405020304" pitchFamily="18" charset="0"/>
              </a:rPr>
              <a:t>•Группа не может быть рассмотрена как простая сумма индивидов, так как она способна изменять их индивидуальное поведение</a:t>
            </a:r>
          </a:p>
          <a:p>
            <a:pPr algn="just"/>
            <a:r>
              <a:rPr lang="ru-RU" dirty="0" smtClean="0">
                <a:latin typeface="Times New Roman" panose="02020603050405020304" pitchFamily="18" charset="0"/>
                <a:cs typeface="Times New Roman" panose="02020603050405020304" pitchFamily="18" charset="0"/>
              </a:rPr>
              <a:t>•Оказывать влияние извне легче на группу в целом, нежели чем на поведение отдельных ее членов</a:t>
            </a:r>
          </a:p>
          <a:p>
            <a:pPr algn="just"/>
            <a:r>
              <a:rPr lang="ru-RU" dirty="0" smtClean="0">
                <a:latin typeface="Times New Roman" panose="02020603050405020304" pitchFamily="18" charset="0"/>
                <a:cs typeface="Times New Roman" panose="02020603050405020304" pitchFamily="18" charset="0"/>
              </a:rPr>
              <a:t>•Каждый член группы признает свою зависимость от других ее членов</a:t>
            </a:r>
          </a:p>
          <a:p>
            <a:pPr algn="just"/>
            <a:r>
              <a:rPr lang="ru-RU" dirty="0" smtClean="0">
                <a:latin typeface="Times New Roman" panose="02020603050405020304" pitchFamily="18" charset="0"/>
                <a:cs typeface="Times New Roman" panose="02020603050405020304" pitchFamily="18" charset="0"/>
              </a:rPr>
              <a:t>«Отдельные элементы объединяются в целое»:</a:t>
            </a:r>
          </a:p>
          <a:p>
            <a:pPr algn="just"/>
            <a:r>
              <a:rPr lang="ru-RU" dirty="0" smtClean="0">
                <a:latin typeface="Times New Roman" panose="02020603050405020304" pitchFamily="18" charset="0"/>
                <a:cs typeface="Times New Roman" panose="02020603050405020304" pitchFamily="18" charset="0"/>
              </a:rPr>
              <a:t>•Основа группы – не в сходстве, а во взаимозависимости членов группы</a:t>
            </a:r>
          </a:p>
          <a:p>
            <a:pPr algn="just"/>
            <a:r>
              <a:rPr lang="ru-RU" dirty="0" smtClean="0">
                <a:latin typeface="Times New Roman" panose="02020603050405020304" pitchFamily="18" charset="0"/>
                <a:cs typeface="Times New Roman" panose="02020603050405020304" pitchFamily="18" charset="0"/>
              </a:rPr>
              <a:t>•Человек склонен становиться членом той группы, с которой он себя отождествляет, а не той, от которой внешне зависит</a:t>
            </a:r>
          </a:p>
          <a:p>
            <a:pPr algn="just"/>
            <a:r>
              <a:rPr lang="ru-RU" dirty="0" smtClean="0">
                <a:latin typeface="Times New Roman" panose="02020603050405020304" pitchFamily="18" charset="0"/>
                <a:cs typeface="Times New Roman" panose="02020603050405020304" pitchFamily="18" charset="0"/>
              </a:rPr>
              <a:t>•Человек остается среди тех, к кому он чувствует себя принадлежащим, даже если их поведение и давление недружественны</a:t>
            </a:r>
          </a:p>
          <a:p>
            <a:pPr algn="just"/>
            <a:r>
              <a:rPr lang="ru-RU" dirty="0" smtClean="0">
                <a:latin typeface="Times New Roman" panose="02020603050405020304" pitchFamily="18" charset="0"/>
                <a:cs typeface="Times New Roman" panose="02020603050405020304" pitchFamily="18" charset="0"/>
              </a:rPr>
              <a:t>Рассмотрение групповой динамики важно по нескольким причинам. Во-первых, ни одна группа не представляет собой застывшего, статичного образования. До тех пор, пока она существует, в группе происходят процессы развития, изменений, превращений и т.д. Во-вторых, необходимо выяснить, как и какие общие закономерности человеческого общения реализуются в группе, так как именно здесь и разворачивается этот процесс в начальной стадии. И, в-третьих, нужно показать, каков механизм влияния группы на личность посредством передачи ей ценностей, норм, установок, правил поведения группы.</a:t>
            </a:r>
          </a:p>
          <a:p>
            <a:pPr algn="just"/>
            <a:r>
              <a:rPr lang="ru-RU" dirty="0" smtClean="0">
                <a:latin typeface="Times New Roman" panose="02020603050405020304" pitchFamily="18" charset="0"/>
                <a:cs typeface="Times New Roman" panose="02020603050405020304" pitchFamily="18" charset="0"/>
              </a:rPr>
              <a:t>Важнейшими групповыми процессами , которые необходимо рассмотреть, будут являться образование малой группы, нормативное влияние в группе, групповое давление и конформизм, процесс принятия групповых решений. </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717866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192001"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Способы образования реальных малых групп весьма различны. Чаще всего в образовании малой группы играют роль внешние факторы, напри-мер, рамки организации или социального института. Можно сказать, что со-здание малой группы обусловлено социальными потребностями. Такие фак-торы не имеют пока никакого психологического механизма группового образования, только совокупность внешних обстоятельств. Гораздо интереснее другой вопрос: а каким образом зачастую случайные люди, собранные во-лею обстоятельств вместе, постепенно превращаются в единую группу, со своими ценностями, нормами, правилами, отличными от других подобных?</a:t>
            </a:r>
          </a:p>
          <a:p>
            <a:pPr algn="just"/>
            <a:r>
              <a:rPr lang="ru-RU" dirty="0" err="1" smtClean="0">
                <a:latin typeface="Times New Roman" panose="02020603050405020304" pitchFamily="18" charset="0"/>
                <a:cs typeface="Times New Roman" panose="02020603050405020304" pitchFamily="18" charset="0"/>
              </a:rPr>
              <a:t>Робер</a:t>
            </a:r>
            <a:r>
              <a:rPr lang="ru-RU" dirty="0" smtClean="0">
                <a:latin typeface="Times New Roman" panose="02020603050405020304" pitchFamily="18" charset="0"/>
                <a:cs typeface="Times New Roman" panose="02020603050405020304" pitchFamily="18" charset="0"/>
              </a:rPr>
              <a:t> и </a:t>
            </a:r>
            <a:r>
              <a:rPr lang="ru-RU" dirty="0" err="1" smtClean="0">
                <a:latin typeface="Times New Roman" panose="02020603050405020304" pitchFamily="18" charset="0"/>
                <a:cs typeface="Times New Roman" panose="02020603050405020304" pitchFamily="18" charset="0"/>
              </a:rPr>
              <a:t>Тильман</a:t>
            </a:r>
            <a:r>
              <a:rPr lang="ru-RU" dirty="0" smtClean="0">
                <a:latin typeface="Times New Roman" panose="02020603050405020304" pitchFamily="18" charset="0"/>
                <a:cs typeface="Times New Roman" panose="02020603050405020304" pitchFamily="18" charset="0"/>
              </a:rPr>
              <a:t>  определяют это явление как процесс, посредством которого взаимодействие между отдельными индивидами уменьшает напряжение между ними или приводит их к взаимному удовлетворению. Можно объяснить эту ситуацию таким образом, у двух или более людей существуют потребности, которые они не могут удовлетворить без взаимодействия между собой. И наоборот, взаимодействие и совместная деятельность позволяют им удовлетворить эти возникшие потребности. В результате деятельности группы каждый из индивидов достигает своей цели и данный образ поведения закрепляется. Этот процесс объясняет принадлежность индивида к группе, привлекательность членства в ней; образование стихийных и неформальных групп. Значительную роль в формировании группы играют групповые нормы, которые воспринимаются членами группы как подобающие способы действия в различных ситуациях.</a:t>
            </a:r>
          </a:p>
          <a:p>
            <a:pPr algn="just"/>
            <a:r>
              <a:rPr lang="ru-RU" b="1" dirty="0" smtClean="0">
                <a:latin typeface="Times New Roman" panose="02020603050405020304" pitchFamily="18" charset="0"/>
                <a:cs typeface="Times New Roman" panose="02020603050405020304" pitchFamily="18" charset="0"/>
              </a:rPr>
              <a:t>Групповые нормы </a:t>
            </a:r>
            <a:r>
              <a:rPr lang="ru-RU" dirty="0" smtClean="0">
                <a:latin typeface="Times New Roman" panose="02020603050405020304" pitchFamily="18" charset="0"/>
                <a:cs typeface="Times New Roman" panose="02020603050405020304" pitchFamily="18" charset="0"/>
              </a:rPr>
              <a:t>– это определенные правила, выработанные группой в результате жизнедеятельности, принятые её большинством и регулирующие отношения между ее членами. Можно сказать, что нормы являются требованиями и ожиданиями соответствующего одобряемого поведения. Нормы – это некие идеальные образы.</a:t>
            </a:r>
          </a:p>
          <a:p>
            <a:pPr algn="just"/>
            <a:r>
              <a:rPr lang="ru-RU" dirty="0" smtClean="0">
                <a:latin typeface="Times New Roman" panose="02020603050405020304" pitchFamily="18" charset="0"/>
                <a:cs typeface="Times New Roman" panose="02020603050405020304" pitchFamily="18" charset="0"/>
              </a:rPr>
              <a:t>В каждой группе действуют нормы двух типов: конвенциональные, внедренные в группу той социальной системой, в рамках которой она функционирует (так, например, у российских студентов неприлично не давать списывать сокурснику, тогда как для американских студентов списывание неприемлемо ни для одного, ни для другого), и нормы первичной группы, создающие в каждом случае уникальный и часто неосознаваемый людьми свод неписаных законов и правил: «У нас так принято». Нормы первичной группы могут находиться в согласии с предписанными, конвенциональными норма-ми, но могут и отличаться от них, иногда – приходить в противоречие. В совокупности все работающие в группе нормы создают определенную нормативную культуру группы. Такая культура может многое рассказать о людях, входящих в группу и об истории ее развития.</a:t>
            </a:r>
          </a:p>
        </p:txBody>
      </p:sp>
    </p:spTree>
    <p:extLst>
      <p:ext uri="{BB962C8B-B14F-4D97-AF65-F5344CB8AC3E}">
        <p14:creationId xmlns:p14="http://schemas.microsoft.com/office/powerpoint/2010/main" val="2202537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25360"/>
            <a:ext cx="12192000" cy="7017306"/>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Ряд исследователей предлагают следующую общую характеристику функционирования норм в малой группе.</a:t>
            </a:r>
          </a:p>
          <a:p>
            <a:pPr algn="just"/>
            <a:r>
              <a:rPr lang="ru-RU" i="1" dirty="0" smtClean="0">
                <a:latin typeface="Times New Roman" panose="02020603050405020304" pitchFamily="18" charset="0"/>
                <a:cs typeface="Times New Roman" panose="02020603050405020304" pitchFamily="18" charset="0"/>
              </a:rPr>
              <a:t>•Нормы в малой группе возникают в процессе функционирования группы как некоторая квинтэссенция результатов взаимодействия членов группы, а также вносятся в группу извне</a:t>
            </a:r>
          </a:p>
          <a:p>
            <a:pPr algn="just"/>
            <a:r>
              <a:rPr lang="ru-RU" i="1" dirty="0" smtClean="0">
                <a:latin typeface="Times New Roman" panose="02020603050405020304" pitchFamily="18" charset="0"/>
                <a:cs typeface="Times New Roman" panose="02020603050405020304" pitchFamily="18" charset="0"/>
              </a:rPr>
              <a:t>•Нормы фиксируют правила взаимодействия не для всех возможных ситуаций, а лишь для тех, которые представляют для группы значение, ценность, то есть групповые нормы не регламентируют все индивидуальные проявления участников</a:t>
            </a:r>
          </a:p>
          <a:p>
            <a:pPr algn="just"/>
            <a:r>
              <a:rPr lang="ru-RU" i="1" dirty="0" smtClean="0">
                <a:latin typeface="Times New Roman" panose="02020603050405020304" pitchFamily="18" charset="0"/>
                <a:cs typeface="Times New Roman" panose="02020603050405020304" pitchFamily="18" charset="0"/>
              </a:rPr>
              <a:t>•Могут иметь различное предназначение. Одни регламентируют поведение всех участников в определенной ситуации, другие имеют отношение к конкретным ролям и статусам</a:t>
            </a:r>
          </a:p>
          <a:p>
            <a:pPr algn="just"/>
            <a:r>
              <a:rPr lang="ru-RU" i="1" dirty="0" smtClean="0">
                <a:latin typeface="Times New Roman" panose="02020603050405020304" pitchFamily="18" charset="0"/>
                <a:cs typeface="Times New Roman" panose="02020603050405020304" pitchFamily="18" charset="0"/>
              </a:rPr>
              <a:t>•Нормы различаются по степени принятия членами группы. Такое принятие может варьироваться от всеобщего одобрения до принятия не-значительным меньшинством</a:t>
            </a:r>
          </a:p>
          <a:p>
            <a:pPr algn="just"/>
            <a:r>
              <a:rPr lang="ru-RU" i="1" dirty="0" smtClean="0">
                <a:latin typeface="Times New Roman" panose="02020603050405020304" pitchFamily="18" charset="0"/>
                <a:cs typeface="Times New Roman" panose="02020603050405020304" pitchFamily="18" charset="0"/>
              </a:rPr>
              <a:t>•Нормы различаются по степени демократичности: одни допускают до-статочно свободное отклонение от них, другие требуют неукоснительного и четкого исполнения. Различаются также виды применяемых санкций.</a:t>
            </a:r>
          </a:p>
          <a:p>
            <a:pPr algn="just"/>
            <a:r>
              <a:rPr lang="ru-RU" dirty="0" smtClean="0">
                <a:latin typeface="Times New Roman" panose="02020603050405020304" pitchFamily="18" charset="0"/>
                <a:cs typeface="Times New Roman" panose="02020603050405020304" pitchFamily="18" charset="0"/>
              </a:rPr>
              <a:t>Нормы связывают людей в одну общность в группу. Каким образом? Во-первых, нормы, это обязанность одного лица по отношению к другому или к группе в целом. Таким образом, идет формирование сети социальных отношений в группе. Во-вторых, нормы формируют систему социального взаимодействия.</a:t>
            </a:r>
          </a:p>
          <a:p>
            <a:pPr algn="just"/>
            <a:r>
              <a:rPr lang="ru-RU" dirty="0" smtClean="0">
                <a:latin typeface="Times New Roman" panose="02020603050405020304" pitchFamily="18" charset="0"/>
                <a:cs typeface="Times New Roman" panose="02020603050405020304" pitchFamily="18" charset="0"/>
              </a:rPr>
              <a:t>По поводу выполнения или невыполнения норм в группе применяются определенные санкции. Санкции – это средства поощрения или наказания, стимулирующие людей соблюдать социальные, в данном случае групповые, нор-мы, т.е. санкции выступают своеобразной охраной целостности группы.</a:t>
            </a:r>
          </a:p>
          <a:p>
            <a:pPr algn="just"/>
            <a:r>
              <a:rPr lang="ru-RU" b="1" dirty="0" smtClean="0">
                <a:latin typeface="Times New Roman" panose="02020603050405020304" pitchFamily="18" charset="0"/>
                <a:cs typeface="Times New Roman" panose="02020603050405020304" pitchFamily="18" charset="0"/>
              </a:rPr>
              <a:t>Выделяют четыре типа санкций:</a:t>
            </a:r>
          </a:p>
          <a:p>
            <a:pPr algn="just"/>
            <a:r>
              <a:rPr lang="ru-RU" i="1" dirty="0" smtClean="0">
                <a:latin typeface="Times New Roman" panose="02020603050405020304" pitchFamily="18" charset="0"/>
                <a:cs typeface="Times New Roman" panose="02020603050405020304" pitchFamily="18" charset="0"/>
              </a:rPr>
              <a:t>•Позитивные формальные (публичное одобрение со стороны официальных организаций</a:t>
            </a:r>
          </a:p>
          <a:p>
            <a:pPr algn="just"/>
            <a:r>
              <a:rPr lang="ru-RU" i="1" dirty="0" smtClean="0">
                <a:latin typeface="Times New Roman" panose="02020603050405020304" pitchFamily="18" charset="0"/>
                <a:cs typeface="Times New Roman" panose="02020603050405020304" pitchFamily="18" charset="0"/>
              </a:rPr>
              <a:t>•Позитивные неформальные (публичное одобрение, выраженное не-формальными средствами -  похвала, комплимент, улыбка и т.д.)</a:t>
            </a:r>
          </a:p>
          <a:p>
            <a:pPr algn="just"/>
            <a:r>
              <a:rPr lang="ru-RU" i="1" dirty="0" smtClean="0">
                <a:latin typeface="Times New Roman" panose="02020603050405020304" pitchFamily="18" charset="0"/>
                <a:cs typeface="Times New Roman" panose="02020603050405020304" pitchFamily="18" charset="0"/>
              </a:rPr>
              <a:t>•Негативные формальные (наказания, предусмотренные юридическим законом – штраф, увольнение и т.д.)</a:t>
            </a:r>
          </a:p>
          <a:p>
            <a:pPr algn="just"/>
            <a:r>
              <a:rPr lang="ru-RU" i="1" dirty="0" smtClean="0">
                <a:latin typeface="Times New Roman" panose="02020603050405020304" pitchFamily="18" charset="0"/>
                <a:cs typeface="Times New Roman" panose="02020603050405020304" pitchFamily="18" charset="0"/>
              </a:rPr>
              <a:t>•Негативные неформальные (наказания, не предусмотренные официальными инстанциями – насмешка, презрение, замечание, бойкот)</a:t>
            </a:r>
            <a:endParaRPr lang="ru-RU"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227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571303"/>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малой социальной группе чаще всего реализуются неформальные позитивные и негативные санкции.</a:t>
            </a:r>
          </a:p>
          <a:p>
            <a:pPr algn="just"/>
            <a:r>
              <a:rPr lang="ru-RU" dirty="0" smtClean="0">
                <a:latin typeface="Times New Roman" panose="02020603050405020304" pitchFamily="18" charset="0"/>
                <a:cs typeface="Times New Roman" panose="02020603050405020304" pitchFamily="18" charset="0"/>
              </a:rPr>
              <a:t>Любой человек, став членом какой-либо группы, добровольно или вынужденно, становится участником сложной системы взаимоотношений и взаимодействий, которое проходит по определенным правилам или нормам. Нормы конвенциональные ему могут предъявить документально (функциональные обязанности на рабочем месте, условия брачного контракта в семье и т.д.). Нормы же первичной группы ему приходится познавать в процессе общения внутри группы, часто интуитивно, на собственном опыте и обрат-ной связи. У человека есть четыре возможности собственного нормативного самоопределения в группе:</a:t>
            </a:r>
          </a:p>
          <a:p>
            <a:pPr algn="just"/>
            <a:r>
              <a:rPr lang="ru-RU" dirty="0" smtClean="0">
                <a:latin typeface="Times New Roman" panose="02020603050405020304" pitchFamily="18" charset="0"/>
                <a:cs typeface="Times New Roman" panose="02020603050405020304" pitchFamily="18" charset="0"/>
              </a:rPr>
              <a:t>•Осознанное принятие норм и ценностей группы. Оно может быть внутренним, когда человек осознанно делает вывод, что данные нормы со-ответствуют его представлениям о жизни, или внешним, когда нормы не совсем «его», но членство в группе для него необходимо. Тогда мы имеем дело с конформизмом или приспосабливанием.</a:t>
            </a:r>
          </a:p>
          <a:p>
            <a:pPr algn="just"/>
            <a:r>
              <a:rPr lang="ru-RU" dirty="0" smtClean="0">
                <a:latin typeface="Times New Roman" panose="02020603050405020304" pitchFamily="18" charset="0"/>
                <a:cs typeface="Times New Roman" panose="02020603050405020304" pitchFamily="18" charset="0"/>
              </a:rPr>
              <a:t>•Неосознанное, интуитивное принятие норм и ценностей группы по принципу «Раз все так делают, значит, это правильно». Человек </a:t>
            </a:r>
            <a:r>
              <a:rPr lang="ru-RU" dirty="0" err="1" smtClean="0">
                <a:latin typeface="Times New Roman" panose="02020603050405020304" pitchFamily="18" charset="0"/>
                <a:cs typeface="Times New Roman" panose="02020603050405020304" pitchFamily="18" charset="0"/>
              </a:rPr>
              <a:t>стано</a:t>
            </a:r>
            <a:r>
              <a:rPr lang="ru-RU" dirty="0" smtClean="0">
                <a:latin typeface="Times New Roman" panose="02020603050405020304" pitchFamily="18" charset="0"/>
                <a:cs typeface="Times New Roman" panose="02020603050405020304" pitchFamily="18" charset="0"/>
              </a:rPr>
              <a:t>-виться членом большинства группы.</a:t>
            </a:r>
          </a:p>
          <a:p>
            <a:pPr algn="just"/>
            <a:r>
              <a:rPr lang="ru-RU" dirty="0" smtClean="0">
                <a:latin typeface="Times New Roman" panose="02020603050405020304" pitchFamily="18" charset="0"/>
                <a:cs typeface="Times New Roman" panose="02020603050405020304" pitchFamily="18" charset="0"/>
              </a:rPr>
              <a:t>•Осознанное отвержение норм и ценностей группы. Оно уводит человека в «сознательное меньшинство» под давление группового мнения.</a:t>
            </a:r>
          </a:p>
          <a:p>
            <a:pPr algn="just"/>
            <a:r>
              <a:rPr lang="ru-RU" dirty="0" smtClean="0">
                <a:latin typeface="Times New Roman" panose="02020603050405020304" pitchFamily="18" charset="0"/>
                <a:cs typeface="Times New Roman" panose="02020603050405020304" pitchFamily="18" charset="0"/>
              </a:rPr>
              <a:t>•Неосознанное отвержение норм и ценностей группы. Человек стремится поступать «не как все», наперекор групповому мнению. Все эти модели поведения связаны с явлением группового давления или конформизма.</a:t>
            </a:r>
          </a:p>
          <a:p>
            <a:pPr algn="just"/>
            <a:r>
              <a:rPr lang="ru-RU" b="1" dirty="0" smtClean="0">
                <a:latin typeface="Times New Roman" panose="02020603050405020304" pitchFamily="18" charset="0"/>
                <a:cs typeface="Times New Roman" panose="02020603050405020304" pitchFamily="18" charset="0"/>
              </a:rPr>
              <a:t>Конформизм </a:t>
            </a:r>
            <a:r>
              <a:rPr lang="ru-RU" dirty="0" smtClean="0">
                <a:latin typeface="Times New Roman" panose="02020603050405020304" pitchFamily="18" charset="0"/>
                <a:cs typeface="Times New Roman" panose="02020603050405020304" pitchFamily="18" charset="0"/>
              </a:rPr>
              <a:t>– подчинение суждения или действия человека групповому давлению в ситуации конфликта между его собственным мнением или </a:t>
            </a:r>
            <a:r>
              <a:rPr lang="ru-RU" dirty="0" err="1" smtClean="0">
                <a:latin typeface="Times New Roman" panose="02020603050405020304" pitchFamily="18" charset="0"/>
                <a:cs typeface="Times New Roman" panose="02020603050405020304" pitchFamily="18" charset="0"/>
              </a:rPr>
              <a:t>опы</a:t>
            </a:r>
            <a:r>
              <a:rPr lang="ru-RU" dirty="0" smtClean="0">
                <a:latin typeface="Times New Roman" panose="02020603050405020304" pitchFamily="18" charset="0"/>
                <a:cs typeface="Times New Roman" panose="02020603050405020304" pitchFamily="18" charset="0"/>
              </a:rPr>
              <a:t>-том и мнением большинства.</a:t>
            </a:r>
          </a:p>
          <a:p>
            <a:pPr algn="just"/>
            <a:r>
              <a:rPr lang="ru-RU" b="1" dirty="0" err="1" smtClean="0">
                <a:latin typeface="Times New Roman" panose="02020603050405020304" pitchFamily="18" charset="0"/>
                <a:cs typeface="Times New Roman" panose="02020603050405020304" pitchFamily="18" charset="0"/>
              </a:rPr>
              <a:t>Конформность</a:t>
            </a:r>
            <a:r>
              <a:rPr lang="ru-RU" dirty="0" smtClean="0">
                <a:latin typeface="Times New Roman" panose="02020603050405020304" pitchFamily="18" charset="0"/>
                <a:cs typeface="Times New Roman" panose="02020603050405020304" pitchFamily="18" charset="0"/>
              </a:rPr>
              <a:t> – склонность человека как члена группы неосознанно выбирать и следовать мнению группового большинства. Мера </a:t>
            </a:r>
            <a:r>
              <a:rPr lang="ru-RU" dirty="0" err="1" smtClean="0">
                <a:latin typeface="Times New Roman" panose="02020603050405020304" pitchFamily="18" charset="0"/>
                <a:cs typeface="Times New Roman" panose="02020603050405020304" pitchFamily="18" charset="0"/>
              </a:rPr>
              <a:t>конформности</a:t>
            </a:r>
            <a:r>
              <a:rPr lang="ru-RU" dirty="0" smtClean="0">
                <a:latin typeface="Times New Roman" panose="02020603050405020304" pitchFamily="18" charset="0"/>
                <a:cs typeface="Times New Roman" panose="02020603050405020304" pitchFamily="18" charset="0"/>
              </a:rPr>
              <a:t> – это мера подчинения группе в том случае, когда противопоставление мнений субъективно воспринималось человеком как конфликт.</a:t>
            </a:r>
          </a:p>
          <a:p>
            <a:pPr algn="just"/>
            <a:r>
              <a:rPr lang="ru-RU" b="1" dirty="0" smtClean="0">
                <a:latin typeface="Times New Roman" panose="02020603050405020304" pitchFamily="18" charset="0"/>
                <a:cs typeface="Times New Roman" panose="02020603050405020304" pitchFamily="18" charset="0"/>
              </a:rPr>
              <a:t>Негативизм</a:t>
            </a:r>
            <a:r>
              <a:rPr lang="ru-RU" dirty="0" smtClean="0">
                <a:latin typeface="Times New Roman" panose="02020603050405020304" pitchFamily="18" charset="0"/>
                <a:cs typeface="Times New Roman" panose="02020603050405020304" pitchFamily="18" charset="0"/>
              </a:rPr>
              <a:t> – демонстрация поведения или мнения, противоречащего мнению большинства, независимо от того, право большинство или нет. Когда группа оказывает на человека давление, а он во всем сопротивляется этому давлению, демонстрируя на первый взгляд крайне независимую позицию, во что бы то ни стало отрицая все стандарты группы, - это и есть негативизм. Часто говорят, что негативизм – это конформизм наизнанку: если человек ставит своей целью любой ценой противостоять мнению группы, то он фактически вновь зависит от группы.</a:t>
            </a:r>
          </a:p>
        </p:txBody>
      </p:sp>
    </p:spTree>
    <p:extLst>
      <p:ext uri="{BB962C8B-B14F-4D97-AF65-F5344CB8AC3E}">
        <p14:creationId xmlns:p14="http://schemas.microsoft.com/office/powerpoint/2010/main" val="41123770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192001" cy="7017306"/>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Нонконформизм</a:t>
            </a:r>
            <a:r>
              <a:rPr lang="ru-RU" dirty="0" smtClean="0">
                <a:latin typeface="Times New Roman" panose="02020603050405020304" pitchFamily="18" charset="0"/>
                <a:cs typeface="Times New Roman" panose="02020603050405020304" pitchFamily="18" charset="0"/>
              </a:rPr>
              <a:t> – демонстрация мнения или поведения, опирающегося на собственный опыт, независимо от мнения или поведения группового большинства. </a:t>
            </a:r>
          </a:p>
          <a:p>
            <a:pPr algn="just"/>
            <a:r>
              <a:rPr lang="ru-RU" dirty="0" smtClean="0">
                <a:latin typeface="Times New Roman" panose="02020603050405020304" pitchFamily="18" charset="0"/>
                <a:cs typeface="Times New Roman" panose="02020603050405020304" pitchFamily="18" charset="0"/>
              </a:rPr>
              <a:t> Ни одна группа в своей деятельности не обходится без принятия решений по каким-либо вопросам. Группа не может существовать как целое, не вырабатывая общих подходов и мнений по различным насущным или принципиальным вопросам. Групповое мнение – это не результат группового компромисса, это наиболее оптимальное для всей группы и каждого ее члена решение жизненно важной задачи.</a:t>
            </a:r>
          </a:p>
          <a:p>
            <a:pPr algn="just"/>
            <a:r>
              <a:rPr lang="ru-RU" dirty="0" smtClean="0">
                <a:latin typeface="Times New Roman" panose="02020603050405020304" pitchFamily="18" charset="0"/>
                <a:cs typeface="Times New Roman" panose="02020603050405020304" pitchFamily="18" charset="0"/>
              </a:rPr>
              <a:t>Процесс принятия групповых решений традиционно рассматривается в социальной психологии с точек зрения феноменологической и прагматической. </a:t>
            </a:r>
          </a:p>
          <a:p>
            <a:pPr algn="just"/>
            <a:r>
              <a:rPr lang="ru-RU" dirty="0" smtClean="0">
                <a:latin typeface="Times New Roman" panose="02020603050405020304" pitchFamily="18" charset="0"/>
                <a:cs typeface="Times New Roman" panose="02020603050405020304" pitchFamily="18" charset="0"/>
              </a:rPr>
              <a:t>Феноменологический аспект рассматривает прежде всего живой процесс принятия решения в реальных социальных малых группах. В рамках этого подхода изучены различные эффекты групповых обсуждений, соотношение индивидуальных и групповых выборов с точки зрения их эффективности. Эмпирически обнаружены такие групповые явления, как групповая поляризация, сдвиг к риску и феномен </a:t>
            </a:r>
            <a:r>
              <a:rPr lang="ru-RU" dirty="0" err="1" smtClean="0">
                <a:latin typeface="Times New Roman" panose="02020603050405020304" pitchFamily="18" charset="0"/>
                <a:cs typeface="Times New Roman" panose="02020603050405020304" pitchFamily="18" charset="0"/>
              </a:rPr>
              <a:t>оргруппления</a:t>
            </a:r>
            <a:r>
              <a:rPr lang="ru-RU" dirty="0" smtClean="0">
                <a:latin typeface="Times New Roman" panose="02020603050405020304" pitchFamily="18" charset="0"/>
                <a:cs typeface="Times New Roman" panose="02020603050405020304" pitchFamily="18" charset="0"/>
              </a:rPr>
              <a:t> мышления.</a:t>
            </a:r>
          </a:p>
          <a:p>
            <a:pPr algn="just"/>
            <a:r>
              <a:rPr lang="ru-RU" dirty="0" smtClean="0">
                <a:latin typeface="Times New Roman" panose="02020603050405020304" pitchFamily="18" charset="0"/>
                <a:cs typeface="Times New Roman" panose="02020603050405020304" pitchFamily="18" charset="0"/>
              </a:rPr>
              <a:t>Феномен групповой поляризации заключается в том, что в процессе дискуссии, направленной на выработку значимого для группы решения, происходит размежевание членов группы по принадлежности к крайним выборам. Количество средних, промежуточных решений сокращается, причем данное положение не связано с самой процедурой группового обсуждения.</a:t>
            </a:r>
          </a:p>
          <a:p>
            <a:pPr algn="just"/>
            <a:r>
              <a:rPr lang="ru-RU" dirty="0" smtClean="0">
                <a:latin typeface="Times New Roman" panose="02020603050405020304" pitchFamily="18" charset="0"/>
                <a:cs typeface="Times New Roman" panose="02020603050405020304" pitchFamily="18" charset="0"/>
              </a:rPr>
              <a:t>Феномен сдвига к риску является частным случаем групповой поляризации: групповое решение оказывается более рискованным по сравнению со средним индивидуальных решений, принятых до группового решения. Со-гласно одной из гипотез, групповое обсуждение проблемы вызывает у членов группы ощущение общей ответственности и, соответственно, снижает чувство личной ответственности. Такое положение позволяет принять более рискованное решение.</a:t>
            </a:r>
          </a:p>
          <a:p>
            <a:pPr algn="just"/>
            <a:r>
              <a:rPr lang="ru-RU" dirty="0" smtClean="0">
                <a:latin typeface="Times New Roman" panose="02020603050405020304" pitchFamily="18" charset="0"/>
                <a:cs typeface="Times New Roman" panose="02020603050405020304" pitchFamily="18" charset="0"/>
              </a:rPr>
              <a:t>Однако в группах с высокой степенью сплоченности часто проявляется эффект </a:t>
            </a:r>
            <a:r>
              <a:rPr lang="ru-RU" dirty="0" err="1" smtClean="0">
                <a:latin typeface="Times New Roman" panose="02020603050405020304" pitchFamily="18" charset="0"/>
                <a:cs typeface="Times New Roman" panose="02020603050405020304" pitchFamily="18" charset="0"/>
              </a:rPr>
              <a:t>огруппления</a:t>
            </a:r>
            <a:r>
              <a:rPr lang="ru-RU" dirty="0" smtClean="0">
                <a:latin typeface="Times New Roman" panose="02020603050405020304" pitchFamily="18" charset="0"/>
                <a:cs typeface="Times New Roman" panose="02020603050405020304" pitchFamily="18" charset="0"/>
              </a:rPr>
              <a:t> мышления. Этот эффект проявляется в особенностях стиля мышления: иллюзии неуязвимости, стремлении дать </a:t>
            </a:r>
            <a:r>
              <a:rPr lang="ru-RU" dirty="0" err="1" smtClean="0">
                <a:latin typeface="Times New Roman" panose="02020603050405020304" pitchFamily="18" charset="0"/>
                <a:cs typeface="Times New Roman" panose="02020603050405020304" pitchFamily="18" charset="0"/>
              </a:rPr>
              <a:t>рациональгое</a:t>
            </a:r>
            <a:r>
              <a:rPr lang="ru-RU" dirty="0" smtClean="0">
                <a:latin typeface="Times New Roman" panose="02020603050405020304" pitchFamily="18" charset="0"/>
                <a:cs typeface="Times New Roman" panose="02020603050405020304" pitchFamily="18" charset="0"/>
              </a:rPr>
              <a:t> объяснение своему решению как единственно возможному и верному, стереотипный взгляд на соперников, открытое давление на меньшинство, </a:t>
            </a:r>
            <a:r>
              <a:rPr lang="ru-RU" dirty="0" err="1" smtClean="0">
                <a:latin typeface="Times New Roman" panose="02020603050405020304" pitchFamily="18" charset="0"/>
                <a:cs typeface="Times New Roman" panose="02020603050405020304" pitchFamily="18" charset="0"/>
              </a:rPr>
              <a:t>иллю-зия</a:t>
            </a:r>
            <a:r>
              <a:rPr lang="ru-RU" dirty="0" smtClean="0">
                <a:latin typeface="Times New Roman" panose="02020603050405020304" pitchFamily="18" charset="0"/>
                <a:cs typeface="Times New Roman" panose="02020603050405020304" pitchFamily="18" charset="0"/>
              </a:rPr>
              <a:t> единодушия и т.д.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81288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156986"/>
            <a:ext cx="12192001"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Такое положение дел часто приводит к неэффективным решениям вследствие излишней самонадеянности группы.</a:t>
            </a:r>
          </a:p>
          <a:p>
            <a:pPr algn="just"/>
            <a:r>
              <a:rPr lang="ru-RU" dirty="0" smtClean="0">
                <a:latin typeface="Times New Roman" panose="02020603050405020304" pitchFamily="18" charset="0"/>
                <a:cs typeface="Times New Roman" panose="02020603050405020304" pitchFamily="18" charset="0"/>
              </a:rPr>
              <a:t>Прагматический аспект проблемы принятия решения связан скорее с раз-работкой технологий принятия группой наиболее эффективных решений. Общий аспект этого подхода – групповое решение во многих случаях обладает преимуществом перед индивидуальным решением как в плане продуктивности для группе, так и в перспективе исполнения решения. </a:t>
            </a:r>
            <a:r>
              <a:rPr lang="ru-RU" b="1" dirty="0" smtClean="0">
                <a:latin typeface="Times New Roman" panose="02020603050405020304" pitchFamily="18" charset="0"/>
                <a:cs typeface="Times New Roman" panose="02020603050405020304" pitchFamily="18" charset="0"/>
              </a:rPr>
              <a:t>Выделяют пять основных технологий, первые три из них – основные:</a:t>
            </a:r>
          </a:p>
          <a:p>
            <a:pPr algn="just"/>
            <a:r>
              <a:rPr lang="ru-RU" i="1" dirty="0" smtClean="0">
                <a:latin typeface="Times New Roman" panose="02020603050405020304" pitchFamily="18" charset="0"/>
                <a:cs typeface="Times New Roman" panose="02020603050405020304" pitchFamily="18" charset="0"/>
              </a:rPr>
              <a:t>•Групповое интервью</a:t>
            </a:r>
          </a:p>
          <a:p>
            <a:pPr algn="just"/>
            <a:r>
              <a:rPr lang="ru-RU" i="1" dirty="0" smtClean="0">
                <a:latin typeface="Times New Roman" panose="02020603050405020304" pitchFamily="18" charset="0"/>
                <a:cs typeface="Times New Roman" panose="02020603050405020304" pitchFamily="18" charset="0"/>
              </a:rPr>
              <a:t>•Мозговой штурм</a:t>
            </a:r>
          </a:p>
          <a:p>
            <a:pPr algn="just"/>
            <a:r>
              <a:rPr lang="ru-RU" i="1" dirty="0" smtClean="0">
                <a:latin typeface="Times New Roman" panose="02020603050405020304" pitchFamily="18" charset="0"/>
                <a:cs typeface="Times New Roman" panose="02020603050405020304" pitchFamily="18" charset="0"/>
              </a:rPr>
              <a:t>•Групповая дискуссия</a:t>
            </a:r>
          </a:p>
          <a:p>
            <a:pPr algn="just"/>
            <a:r>
              <a:rPr lang="ru-RU" i="1" dirty="0" smtClean="0">
                <a:latin typeface="Times New Roman" panose="02020603050405020304" pitchFamily="18" charset="0"/>
                <a:cs typeface="Times New Roman" panose="02020603050405020304" pitchFamily="18" charset="0"/>
              </a:rPr>
              <a:t>•Обсуждение отдельного случая</a:t>
            </a:r>
          </a:p>
          <a:p>
            <a:pPr algn="just"/>
            <a:r>
              <a:rPr lang="ru-RU" i="1" dirty="0" smtClean="0">
                <a:latin typeface="Times New Roman" panose="02020603050405020304" pitchFamily="18" charset="0"/>
                <a:cs typeface="Times New Roman" panose="02020603050405020304" pitchFamily="18" charset="0"/>
              </a:rPr>
              <a:t>•Выступление – дискуссия</a:t>
            </a:r>
          </a:p>
          <a:p>
            <a:pPr algn="just"/>
            <a:r>
              <a:rPr lang="ru-RU" i="1" dirty="0" smtClean="0">
                <a:latin typeface="Times New Roman" panose="02020603050405020304" pitchFamily="18" charset="0"/>
                <a:cs typeface="Times New Roman" panose="02020603050405020304" pitchFamily="18" charset="0"/>
              </a:rPr>
              <a:t>Кратко охарактеризуем основные из них.</a:t>
            </a:r>
          </a:p>
          <a:p>
            <a:pPr algn="just"/>
            <a:r>
              <a:rPr lang="ru-RU" b="1" dirty="0" smtClean="0">
                <a:latin typeface="Times New Roman" panose="02020603050405020304" pitchFamily="18" charset="0"/>
                <a:cs typeface="Times New Roman" panose="02020603050405020304" pitchFamily="18" charset="0"/>
              </a:rPr>
              <a:t>Групповое интервью </a:t>
            </a:r>
            <a:r>
              <a:rPr lang="ru-RU" dirty="0" smtClean="0">
                <a:latin typeface="Times New Roman" panose="02020603050405020304" pitchFamily="18" charset="0"/>
                <a:cs typeface="Times New Roman" panose="02020603050405020304" pitchFamily="18" charset="0"/>
              </a:rPr>
              <a:t>- это средство для сбора мнений членов группы по конкретному вопросу и оценки сложившейся ситуации. Основная цель группового интервью – сбор разнообразных индивидуальных мнений и их всесторонняя оценка. Для эффективной реализации данной технологии необходимо соблюдение нескольких условий: четкое обозначение темы и цели группового обсуждения, психологический комфорт обсуждения, последовательность </a:t>
            </a:r>
            <a:r>
              <a:rPr lang="ru-RU" dirty="0" err="1" smtClean="0">
                <a:latin typeface="Times New Roman" panose="02020603050405020304" pitchFamily="18" charset="0"/>
                <a:cs typeface="Times New Roman" panose="02020603050405020304" pitchFamily="18" charset="0"/>
              </a:rPr>
              <a:t>безоценочных</a:t>
            </a:r>
            <a:r>
              <a:rPr lang="ru-RU" dirty="0" smtClean="0">
                <a:latin typeface="Times New Roman" panose="02020603050405020304" pitchFamily="18" charset="0"/>
                <a:cs typeface="Times New Roman" panose="02020603050405020304" pitchFamily="18" charset="0"/>
              </a:rPr>
              <a:t> высказываний в группе и только затем оценка и обсуждение мнений.</a:t>
            </a:r>
          </a:p>
          <a:p>
            <a:pPr algn="just"/>
            <a:r>
              <a:rPr lang="ru-RU" b="1" dirty="0" smtClean="0">
                <a:latin typeface="Times New Roman" panose="02020603050405020304" pitchFamily="18" charset="0"/>
                <a:cs typeface="Times New Roman" panose="02020603050405020304" pitchFamily="18" charset="0"/>
              </a:rPr>
              <a:t>Мозговой штурм </a:t>
            </a:r>
            <a:r>
              <a:rPr lang="ru-RU" dirty="0" smtClean="0">
                <a:latin typeface="Times New Roman" panose="02020603050405020304" pitchFamily="18" charset="0"/>
                <a:cs typeface="Times New Roman" panose="02020603050405020304" pitchFamily="18" charset="0"/>
              </a:rPr>
              <a:t>– средство для свободного поиска новых решений проблемы (или решений новой проблемы). Основной задачей мозгового штурма является продуцирование идей, что является сложным творческим процессом. Он может эффективно протекать при соблюдении свободы высказывания участников, атмосферы доброжелательного поиска, </a:t>
            </a:r>
            <a:r>
              <a:rPr lang="ru-RU" dirty="0" err="1" smtClean="0">
                <a:latin typeface="Times New Roman" panose="02020603050405020304" pitchFamily="18" charset="0"/>
                <a:cs typeface="Times New Roman" panose="02020603050405020304" pitchFamily="18" charset="0"/>
              </a:rPr>
              <a:t>некритичности</a:t>
            </a:r>
            <a:r>
              <a:rPr lang="ru-RU" dirty="0" smtClean="0">
                <a:latin typeface="Times New Roman" panose="02020603050405020304" pitchFamily="18" charset="0"/>
                <a:cs typeface="Times New Roman" panose="02020603050405020304" pitchFamily="18" charset="0"/>
              </a:rPr>
              <a:t> и высокой заинтересованности членов группы в поисках решения проблемы.</a:t>
            </a:r>
          </a:p>
          <a:p>
            <a:pPr algn="just"/>
            <a:r>
              <a:rPr lang="ru-RU" b="1" dirty="0" smtClean="0">
                <a:latin typeface="Times New Roman" panose="02020603050405020304" pitchFamily="18" charset="0"/>
                <a:cs typeface="Times New Roman" panose="02020603050405020304" pitchFamily="18" charset="0"/>
              </a:rPr>
              <a:t>Групповая дискуссия </a:t>
            </a:r>
            <a:r>
              <a:rPr lang="ru-RU" dirty="0" smtClean="0">
                <a:latin typeface="Times New Roman" panose="02020603050405020304" pitchFamily="18" charset="0"/>
                <a:cs typeface="Times New Roman" panose="02020603050405020304" pitchFamily="18" charset="0"/>
              </a:rPr>
              <a:t>– метод группового обсуждения, позволяющий не только выявить весь спектр мнений членов группы и возможные пути решения, но и найти общее групповое решение проблемы. Это важнейшее средство социально – психологического обучения людей навыкам диалога, эффективного слушания, открытой коммуникации и сотрудничества. В групповой дискуссии каждый член группы получает возможность прояснить свою собственную позицию, выяснить многообразие подходов, обеспечить всесторонне видение предмета обсуждения.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799136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Кроме того, </a:t>
            </a:r>
            <a:r>
              <a:rPr lang="ru-RU" b="1" dirty="0" smtClean="0">
                <a:latin typeface="Times New Roman" panose="02020603050405020304" pitchFamily="18" charset="0"/>
                <a:cs typeface="Times New Roman" panose="02020603050405020304" pitchFamily="18" charset="0"/>
              </a:rPr>
              <a:t>групповая дискуссия </a:t>
            </a:r>
            <a:r>
              <a:rPr lang="ru-RU" dirty="0" smtClean="0">
                <a:latin typeface="Times New Roman" panose="02020603050405020304" pitchFamily="18" charset="0"/>
                <a:cs typeface="Times New Roman" panose="02020603050405020304" pitchFamily="18" charset="0"/>
              </a:rPr>
              <a:t>активизирует творческие потенции человека, его интерес к предмету обсуждения и групповой деятельности в целом, является прекрасным средством сплочения и развития группы, обеспечивает принятие группой наиболее оптимальных решений.</a:t>
            </a:r>
          </a:p>
          <a:p>
            <a:pPr algn="just"/>
            <a:r>
              <a:rPr lang="ru-RU" dirty="0" smtClean="0">
                <a:latin typeface="Times New Roman" panose="02020603050405020304" pitchFamily="18" charset="0"/>
                <a:cs typeface="Times New Roman" panose="02020603050405020304" pitchFamily="18" charset="0"/>
              </a:rPr>
              <a:t> Во многом эффективность этих технологий зависит от нескольких условий, сплоченности группы, психологического комфорта членов группы, с одной стороны, и отсутствия сильного давления со стороны группового большинства, с другой.</a:t>
            </a:r>
          </a:p>
          <a:p>
            <a:pPr algn="just"/>
            <a:r>
              <a:rPr lang="ru-RU" dirty="0" smtClean="0">
                <a:latin typeface="Times New Roman" panose="02020603050405020304" pitchFamily="18" charset="0"/>
                <a:cs typeface="Times New Roman" panose="02020603050405020304" pitchFamily="18" charset="0"/>
              </a:rPr>
              <a:t>Таким образом, можно выделить в процессах групповой динамики несколько фаз развития группы. Согласно стратегической концепции А.В. Петровского, фазы развития группы определяются следующими критериями:</a:t>
            </a:r>
          </a:p>
          <a:p>
            <a:pPr algn="just"/>
            <a:r>
              <a:rPr lang="ru-RU" i="1" dirty="0" smtClean="0">
                <a:latin typeface="Times New Roman" panose="02020603050405020304" pitchFamily="18" charset="0"/>
                <a:cs typeface="Times New Roman" panose="02020603050405020304" pitchFamily="18" charset="0"/>
              </a:rPr>
              <a:t>Во-первых, степенью опосредованности межличностных отношений в группе содержанием совместной деятельности;</a:t>
            </a:r>
          </a:p>
          <a:p>
            <a:pPr algn="just"/>
            <a:r>
              <a:rPr lang="ru-RU" i="1" dirty="0" smtClean="0">
                <a:latin typeface="Times New Roman" panose="02020603050405020304" pitchFamily="18" charset="0"/>
                <a:cs typeface="Times New Roman" panose="02020603050405020304" pitchFamily="18" charset="0"/>
              </a:rPr>
              <a:t>Во-вторых, общественной значимостью этой совместной деятельности.</a:t>
            </a:r>
          </a:p>
          <a:p>
            <a:pPr algn="just"/>
            <a:r>
              <a:rPr lang="ru-RU" b="1" dirty="0" smtClean="0">
                <a:latin typeface="Times New Roman" panose="02020603050405020304" pitchFamily="18" charset="0"/>
                <a:cs typeface="Times New Roman" panose="02020603050405020304" pitchFamily="18" charset="0"/>
              </a:rPr>
              <a:t>На основании этих критериев выделяются следующие фазы развития малой группы:</a:t>
            </a:r>
          </a:p>
          <a:p>
            <a:pPr algn="just"/>
            <a:r>
              <a:rPr lang="ru-RU" i="1" dirty="0" smtClean="0">
                <a:latin typeface="Times New Roman" panose="02020603050405020304" pitchFamily="18" charset="0"/>
                <a:cs typeface="Times New Roman" panose="02020603050405020304" pitchFamily="18" charset="0"/>
              </a:rPr>
              <a:t>•Диффузная группа (общность, межличностные отношения в которой не опосредуются содержанием совместной деятельности, ее целями и значимостью)</a:t>
            </a:r>
          </a:p>
          <a:p>
            <a:pPr algn="just"/>
            <a:r>
              <a:rPr lang="ru-RU" i="1" dirty="0" smtClean="0">
                <a:latin typeface="Times New Roman" panose="02020603050405020304" pitchFamily="18" charset="0"/>
                <a:cs typeface="Times New Roman" panose="02020603050405020304" pitchFamily="18" charset="0"/>
              </a:rPr>
              <a:t>•Группа – ассоциация (принадлежность к группе начинает осознаваться как условие эффективности дальнейших действий)</a:t>
            </a:r>
          </a:p>
          <a:p>
            <a:pPr algn="just"/>
            <a:r>
              <a:rPr lang="ru-RU" i="1" dirty="0" smtClean="0">
                <a:latin typeface="Times New Roman" panose="02020603050405020304" pitchFamily="18" charset="0"/>
                <a:cs typeface="Times New Roman" panose="02020603050405020304" pitchFamily="18" charset="0"/>
              </a:rPr>
              <a:t>•Группа – кооперация (межличностные отношения опосредуются значимым для каждого содержанием совместной деятельности)</a:t>
            </a:r>
          </a:p>
          <a:p>
            <a:pPr algn="just"/>
            <a:r>
              <a:rPr lang="ru-RU" i="1" dirty="0" smtClean="0">
                <a:latin typeface="Times New Roman" panose="02020603050405020304" pitchFamily="18" charset="0"/>
                <a:cs typeface="Times New Roman" panose="02020603050405020304" pitchFamily="18" charset="0"/>
              </a:rPr>
              <a:t>•Группа – коллектив (межличностные отношения опосредуются лично значимым и общественно ценным содержанием групповой деятельности</a:t>
            </a:r>
          </a:p>
          <a:p>
            <a:pPr algn="just"/>
            <a:r>
              <a:rPr lang="ru-RU" i="1" dirty="0" smtClean="0">
                <a:latin typeface="Times New Roman" panose="02020603050405020304" pitchFamily="18" charset="0"/>
                <a:cs typeface="Times New Roman" panose="02020603050405020304" pitchFamily="18" charset="0"/>
              </a:rPr>
              <a:t>•Корпорация (группа, в которой межличностные отношения опосредуются лично значимым для ее членов, но и социальным, а иногда и антисоциальным по своим установкам содержанием групповой деятельности).</a:t>
            </a:r>
          </a:p>
          <a:p>
            <a:pPr algn="just"/>
            <a:r>
              <a:rPr lang="ru-RU" dirty="0" smtClean="0">
                <a:latin typeface="Times New Roman" panose="02020603050405020304" pitchFamily="18" charset="0"/>
                <a:cs typeface="Times New Roman" panose="02020603050405020304" pitchFamily="18" charset="0"/>
              </a:rPr>
              <a:t>Такое определение носит достаточно условный характер, как и любая классификация социальных явлений, однако в общем виде позволяет обо-значить основные этапы развития группы.</a:t>
            </a:r>
          </a:p>
          <a:p>
            <a:pPr algn="just"/>
            <a:endParaRPr lang="ru-RU" dirty="0" smtClean="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4326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0" y="0"/>
            <a:ext cx="12192000" cy="7294305"/>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ПОНЯТИЕ ОРГАНИЗАЦИИ, ЕЕ СУЩНОСТЬ И ПРИЗНАКИ.</a:t>
            </a:r>
          </a:p>
          <a:p>
            <a:pPr algn="just"/>
            <a:r>
              <a:rPr lang="ru-RU" dirty="0" smtClean="0">
                <a:latin typeface="Times New Roman" panose="02020603050405020304" pitchFamily="18" charset="0"/>
                <a:cs typeface="Times New Roman" panose="02020603050405020304" pitchFamily="18" charset="0"/>
              </a:rPr>
              <a:t>1.Понятие организации, его смыслы.</a:t>
            </a:r>
          </a:p>
          <a:p>
            <a:pPr algn="just"/>
            <a:r>
              <a:rPr lang="ru-RU" dirty="0" smtClean="0">
                <a:latin typeface="Times New Roman" panose="02020603050405020304" pitchFamily="18" charset="0"/>
                <a:cs typeface="Times New Roman" panose="02020603050405020304" pitchFamily="18" charset="0"/>
              </a:rPr>
              <a:t>2.Признаки организации.</a:t>
            </a:r>
          </a:p>
          <a:p>
            <a:pPr algn="just"/>
            <a:r>
              <a:rPr lang="ru-RU" dirty="0" smtClean="0">
                <a:latin typeface="Times New Roman" panose="02020603050405020304" pitchFamily="18" charset="0"/>
                <a:cs typeface="Times New Roman" panose="02020603050405020304" pitchFamily="18" charset="0"/>
              </a:rPr>
              <a:t>3.Отличительные особенности социальных организаций.</a:t>
            </a:r>
          </a:p>
          <a:p>
            <a:pPr algn="just"/>
            <a:r>
              <a:rPr lang="ru-RU" b="1" dirty="0" smtClean="0">
                <a:latin typeface="Times New Roman" panose="02020603050405020304" pitchFamily="18" charset="0"/>
                <a:cs typeface="Times New Roman" panose="02020603050405020304" pitchFamily="18" charset="0"/>
              </a:rPr>
              <a:t>1. Сказать, что существует всеобъемлющая теория организации, в полной мере</a:t>
            </a:r>
          </a:p>
          <a:p>
            <a:pPr algn="just"/>
            <a:r>
              <a:rPr lang="ru-RU" dirty="0" smtClean="0">
                <a:latin typeface="Times New Roman" panose="02020603050405020304" pitchFamily="18" charset="0"/>
                <a:cs typeface="Times New Roman" panose="02020603050405020304" pitchFamily="18" charset="0"/>
              </a:rPr>
              <a:t>описывающая и объясняющая все виды, типы, формы организационных структур и процессы, в них происходящие, было бы сильным преувеличением. И проблема заключается, прежде всего, в значительном многообразии и неопределенности предмета изучения. Практически все формы человеческой деятельности, нас окружающие, организованы. И это факт, не требующий доказательств. Однако эти организованные формы настолько не похожи друг на друга, что возникает вопрос - что может быть общего: у школы, в которой мы учились; у предприятия, на котором работают наши родители; у партийного объединения, за которое мы голосовали на прошедших выборах; у армейского подразделения и т.д.? Очевидно, некая группа людей должна соответствовать нескольким обязательным требованиям, чтобы считаться организацией.</a:t>
            </a:r>
          </a:p>
          <a:p>
            <a:pPr algn="just"/>
            <a:r>
              <a:rPr lang="ru-RU" dirty="0" smtClean="0">
                <a:latin typeface="Times New Roman" panose="02020603050405020304" pitchFamily="18" charset="0"/>
                <a:cs typeface="Times New Roman" panose="02020603050405020304" pitchFamily="18" charset="0"/>
              </a:rPr>
              <a:t>1.Наличие, по крайней мере, двух людей, которые считают себя частью этой группы.</a:t>
            </a:r>
          </a:p>
          <a:p>
            <a:pPr algn="just"/>
            <a:r>
              <a:rPr lang="ru-RU" dirty="0" smtClean="0">
                <a:latin typeface="Times New Roman" panose="02020603050405020304" pitchFamily="18" charset="0"/>
                <a:cs typeface="Times New Roman" panose="02020603050405020304" pitchFamily="18" charset="0"/>
              </a:rPr>
              <a:t>2.Наличие, по крайней мере, одной цели, которую принимают как общую все члены данной группы.</a:t>
            </a:r>
          </a:p>
          <a:p>
            <a:pPr algn="just"/>
            <a:r>
              <a:rPr lang="ru-RU" dirty="0" smtClean="0">
                <a:latin typeface="Times New Roman" panose="02020603050405020304" pitchFamily="18" charset="0"/>
                <a:cs typeface="Times New Roman" panose="02020603050405020304" pitchFamily="18" charset="0"/>
              </a:rPr>
              <a:t>3.Наличие членов группы, которые намеренно работают вместе, чтобы достичь значимой для всех цели.</a:t>
            </a:r>
          </a:p>
          <a:p>
            <a:pPr algn="just"/>
            <a:r>
              <a:rPr lang="ru-RU" dirty="0" smtClean="0">
                <a:latin typeface="Times New Roman" panose="02020603050405020304" pitchFamily="18" charset="0"/>
                <a:cs typeface="Times New Roman" panose="02020603050405020304" pitchFamily="18" charset="0"/>
              </a:rPr>
              <a:t>Таким образом, организацию можно определить как группу людей, деятельность которых специально координируется для достижения сознательно поставленной общей цели или целей. Она может возникнуть также тогда, когда достижение индивидуальных целей невозможно без постановки и достижения общих целей.</a:t>
            </a:r>
          </a:p>
          <a:p>
            <a:pPr algn="just"/>
            <a:r>
              <a:rPr lang="ru-RU" dirty="0" smtClean="0">
                <a:latin typeface="Times New Roman" panose="02020603050405020304" pitchFamily="18" charset="0"/>
                <a:cs typeface="Times New Roman" panose="02020603050405020304" pitchFamily="18" charset="0"/>
              </a:rPr>
              <a:t>Применительно к социальным объектам, которыми являются любые объединения людей, предлагаются, по меньшей мере, три смысла понятия " организация".</a:t>
            </a:r>
          </a:p>
          <a:p>
            <a:pPr algn="just"/>
            <a:r>
              <a:rPr lang="ru-RU" dirty="0" smtClean="0">
                <a:latin typeface="Times New Roman" panose="02020603050405020304" pitchFamily="18" charset="0"/>
                <a:cs typeface="Times New Roman" panose="02020603050405020304" pitchFamily="18" charset="0"/>
              </a:rPr>
              <a:t>Во-первых, искусственное объединение институционального (установленного) характера, занимающее определенное место в обществе и предназначенное для выполнения какой-либо функции. Это реально существующая, эмпирически фиксируемая совокупность индивидов, отличающаяся относительной целостностью и выступающая самостоятельным субъектом социального действия и поведения.</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395521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Дерево">
  <a:themeElements>
    <a:clrScheme name="Дерево">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Дерево">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Дерево">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TM03090434[[fn=Дерево]]</Template>
  <TotalTime>37</TotalTime>
  <Words>3567</Words>
  <Application>Microsoft Office PowerPoint</Application>
  <PresentationFormat>Широкоэкранный</PresentationFormat>
  <Paragraphs>106</Paragraphs>
  <Slides>12</Slides>
  <Notes>1</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12</vt:i4>
      </vt:variant>
    </vt:vector>
  </HeadingPairs>
  <TitlesOfParts>
    <vt:vector size="19" baseType="lpstr">
      <vt:lpstr>Calibri</vt:lpstr>
      <vt:lpstr>Cambria</vt:lpstr>
      <vt:lpstr>Rockwell</vt:lpstr>
      <vt:lpstr>Rockwell Condensed</vt:lpstr>
      <vt:lpstr>Times New Roman</vt:lpstr>
      <vt:lpstr>Wingdings</vt:lpstr>
      <vt:lpstr>Дерево</vt:lpstr>
      <vt:lpstr>Групповая динамика. ПОНЯТИЕ ОРГАНИЗАЦИИ,  ЕЕ СУЩНОСТЬ И ПРИЗНАКИ.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Групповая динамика.</dc:title>
  <dc:creator>usewr</dc:creator>
  <cp:lastModifiedBy>usewr</cp:lastModifiedBy>
  <cp:revision>5</cp:revision>
  <dcterms:created xsi:type="dcterms:W3CDTF">2020-11-25T02:21:49Z</dcterms:created>
  <dcterms:modified xsi:type="dcterms:W3CDTF">2020-11-25T02:59:15Z</dcterms:modified>
</cp:coreProperties>
</file>